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2" r:id="rId9"/>
    <p:sldId id="263" r:id="rId10"/>
    <p:sldId id="264" r:id="rId11"/>
    <p:sldId id="281" r:id="rId12"/>
    <p:sldId id="265" r:id="rId13"/>
    <p:sldId id="282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3" r:id="rId27"/>
    <p:sldId id="278" r:id="rId28"/>
    <p:sldId id="279" r:id="rId29"/>
    <p:sldId id="284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3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33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83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258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407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773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40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469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068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33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4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57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77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59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81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4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34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CD71EE-6DDD-4992-BC2D-2EBC173FA4DA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17E7A-16CD-4EB5-BB72-7D675F44E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6443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r>
              <a:rPr lang="ru-RU" b="1" dirty="0"/>
              <a:t>Порядок проведения всероссийских проверочных работ в 2025 году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0454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- в 5 классах по предметам «Русский язык», «Математика» все обучающиеся параллели; два предмета («История», «Литература», «Иностранный (</a:t>
            </a:r>
            <a:r>
              <a:rPr lang="ru-RU" sz="2800" dirty="0" smtClean="0"/>
              <a:t>английский язык»), </a:t>
            </a:r>
            <a:r>
              <a:rPr lang="ru-RU" sz="2800" dirty="0"/>
              <a:t>«География», «Биология») распределяются федеральным организатором для каждого класса на основе случайного </a:t>
            </a:r>
            <a:r>
              <a:rPr lang="ru-RU" sz="2800" dirty="0" smtClean="0"/>
              <a:t>выбора </a:t>
            </a:r>
            <a:endParaRPr lang="ru-RU" sz="2800" dirty="0"/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311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/>
              <a:t>- в 6 классах по предметам «Русский язык», «Математика» все обучающиеся параллели; два предмета («История», «Обществознание», «Литература», «Иностранный (английский язык», «География», «Биология») распределяются федеральным организатором для каждого класса на основе случайного </a:t>
            </a:r>
            <a:r>
              <a:rPr lang="ru-RU" sz="2800" dirty="0" smtClean="0"/>
              <a:t>выбора 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96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в 7 классах по предметам «Русский язык», «Математика» </a:t>
            </a:r>
            <a:r>
              <a:rPr lang="ru-RU" sz="2800" dirty="0" smtClean="0"/>
              <a:t> </a:t>
            </a:r>
            <a:r>
              <a:rPr lang="ru-RU" sz="2800" dirty="0"/>
              <a:t>все обучающиеся параллели; два предмета («История», «Обществознание», «Литература», «Иностранный (</a:t>
            </a:r>
            <a:r>
              <a:rPr lang="ru-RU" sz="2800" dirty="0" smtClean="0"/>
              <a:t>английский  </a:t>
            </a:r>
            <a:r>
              <a:rPr lang="ru-RU" sz="2800" dirty="0"/>
              <a:t>язык</a:t>
            </a:r>
            <a:r>
              <a:rPr lang="ru-RU" sz="2800" dirty="0" smtClean="0"/>
              <a:t>»), </a:t>
            </a:r>
            <a:r>
              <a:rPr lang="ru-RU" sz="2800" dirty="0"/>
              <a:t>«География», «Биология», «Физика» </a:t>
            </a:r>
            <a:r>
              <a:rPr lang="ru-RU" sz="2800" dirty="0" smtClean="0"/>
              <a:t>, </a:t>
            </a:r>
            <a:r>
              <a:rPr lang="ru-RU" sz="2800" dirty="0"/>
              <a:t>«Информатика») распределяются федеральным организатором для каждого класса на основе случайного </a:t>
            </a:r>
            <a:r>
              <a:rPr lang="ru-RU" sz="2800" dirty="0" smtClean="0"/>
              <a:t>выбора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1699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- в 8 классах по предметам «Русский язык», «Математика»  все обучающиеся параллели; два предмета («История», «Обществознание», «Литература», «Иностранный (английский язык», «География», «Биология», «Химия», «Физика»,  «Информатика») распределяются федеральным организатором для каждого класса на основе случайного </a:t>
            </a:r>
            <a:r>
              <a:rPr lang="ru-RU" sz="2800" dirty="0" smtClean="0"/>
              <a:t>выбора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480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в 10 классах по предметам «Русский язык», «Математика» все обучающиеся параллели; два предмета («История», «Обществознание», «География», «Физика», «Химия», «Литература», «Иностранный (</a:t>
            </a:r>
            <a:r>
              <a:rPr lang="ru-RU" sz="2800" dirty="0" smtClean="0"/>
              <a:t>английский </a:t>
            </a:r>
            <a:r>
              <a:rPr lang="ru-RU" sz="2800" dirty="0"/>
              <a:t>язык») распределяются федеральным организатором для каждого класса на основе случайного </a:t>
            </a:r>
            <a:r>
              <a:rPr lang="ru-RU" sz="2800" dirty="0" smtClean="0"/>
              <a:t>выбора. </a:t>
            </a:r>
            <a:endParaRPr lang="ru-RU" sz="2800" dirty="0"/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1720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/>
              <a:t>Проведение ВПР в 4</a:t>
            </a:r>
            <a:r>
              <a:rPr lang="ru-RU" sz="4000" dirty="0"/>
              <a:t>–</a:t>
            </a:r>
            <a:r>
              <a:rPr lang="ru-RU" sz="4000" b="1" dirty="0"/>
              <a:t>8 и 10 классах по предметам на основе случайного выбора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just"/>
            <a:r>
              <a:rPr lang="ru-RU" sz="2400" dirty="0" smtClean="0"/>
              <a:t>Для </a:t>
            </a:r>
            <a:r>
              <a:rPr lang="ru-RU" sz="2400" dirty="0"/>
              <a:t>проведения ВПР по предметам на основе случайного выбора предметы распределены по группам: </a:t>
            </a:r>
          </a:p>
          <a:p>
            <a:pPr algn="just"/>
            <a:r>
              <a:rPr lang="ru-RU" sz="2400" dirty="0"/>
              <a:t>1. «Группа №1» – проверочные работы, состоящие из одной части – один урок, не более чем 45 минут; </a:t>
            </a:r>
          </a:p>
          <a:p>
            <a:pPr algn="just"/>
            <a:r>
              <a:rPr lang="ru-RU" sz="2400" dirty="0"/>
              <a:t>2. «Группа №2» – проверочные работы, состоящие из двух частей – два урока, не более чем 45 минут каждый. </a:t>
            </a:r>
          </a:p>
        </p:txBody>
      </p:sp>
    </p:spTree>
    <p:extLst>
      <p:ext uri="{BB962C8B-B14F-4D97-AF65-F5344CB8AC3E}">
        <p14:creationId xmlns:p14="http://schemas.microsoft.com/office/powerpoint/2010/main" val="280754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Проведение ВПР по предмету «Иностранный </a:t>
            </a:r>
            <a:r>
              <a:rPr lang="ru-RU" b="1" dirty="0" smtClean="0"/>
              <a:t> </a:t>
            </a:r>
            <a:r>
              <a:rPr lang="ru-RU" b="1" dirty="0"/>
              <a:t>язык»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/>
              <a:t>ВПР по предмету «Иностранный </a:t>
            </a:r>
            <a:r>
              <a:rPr lang="ru-RU" sz="2800" dirty="0" smtClean="0"/>
              <a:t>язык</a:t>
            </a:r>
            <a:r>
              <a:rPr lang="ru-RU" sz="2800" dirty="0"/>
              <a:t>» проводятся на бумажном носителе. 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2800" dirty="0"/>
              <a:t>При проведении проверочной работы по предмету «Иностранный </a:t>
            </a:r>
            <a:r>
              <a:rPr lang="ru-RU" sz="2800" dirty="0" smtClean="0"/>
              <a:t>язык</a:t>
            </a:r>
            <a:r>
              <a:rPr lang="ru-RU" sz="2800" dirty="0"/>
              <a:t>», аудитория должна быть оснащена техническим средством, обеспечивающим качественное воспроизведение аудиозаписей в формате .mp3 для выполнения задания по </a:t>
            </a:r>
            <a:r>
              <a:rPr lang="ru-RU" sz="2800" dirty="0" err="1"/>
              <a:t>аудированию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6647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Проведение ВПР по предмету «Информатика»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/>
              <a:t>ВПР по предмету «Информатика» состоят из двух частей. Задания части 1 выполняются на бумажном носителе. </a:t>
            </a:r>
            <a:endParaRPr lang="ru-RU" sz="3200" dirty="0" smtClean="0"/>
          </a:p>
          <a:p>
            <a:pPr algn="just"/>
            <a:r>
              <a:rPr lang="ru-RU" sz="3200" dirty="0" smtClean="0"/>
              <a:t>Задания </a:t>
            </a:r>
            <a:r>
              <a:rPr lang="ru-RU" sz="3200" dirty="0"/>
              <a:t>части 2 выполняются с использованием компьютера. </a:t>
            </a:r>
          </a:p>
        </p:txBody>
      </p:sp>
    </p:spTree>
    <p:extLst>
      <p:ext uri="{BB962C8B-B14F-4D97-AF65-F5344CB8AC3E}">
        <p14:creationId xmlns:p14="http://schemas.microsoft.com/office/powerpoint/2010/main" val="270658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Образцы </a:t>
            </a:r>
            <a:r>
              <a:rPr lang="ru-RU" sz="2800" dirty="0"/>
              <a:t>и описания проверочных работ на сайте ФГБУ «ФИОКО» по ссылке </a:t>
            </a:r>
            <a:endParaRPr lang="ru-RU" sz="2800" dirty="0" smtClean="0"/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https</a:t>
            </a:r>
            <a:r>
              <a:rPr lang="ru-RU" sz="2800" dirty="0">
                <a:solidFill>
                  <a:srgbClr val="FF0000"/>
                </a:solidFill>
              </a:rPr>
              <a:t>://fioco.ru/obraztsi_i_opisaniya_vpr_2025</a:t>
            </a:r>
            <a:r>
              <a:rPr lang="ru-RU" sz="2800" dirty="0"/>
              <a:t>, </a:t>
            </a:r>
            <a:endParaRPr lang="ru-RU" sz="2800" dirty="0" smtClean="0"/>
          </a:p>
          <a:p>
            <a:pPr algn="just"/>
            <a:r>
              <a:rPr lang="ru-RU" sz="2800" dirty="0" smtClean="0"/>
              <a:t>демонстрационные </a:t>
            </a:r>
            <a:r>
              <a:rPr lang="ru-RU" sz="2800" dirty="0"/>
              <a:t>варианты проверочных работ с использованием компьютера – по </a:t>
            </a:r>
            <a:r>
              <a:rPr lang="ru-RU" sz="2800" dirty="0" smtClean="0"/>
              <a:t>ссылке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https://demo.fioco.ru</a:t>
            </a:r>
            <a:r>
              <a:rPr lang="ru-RU" sz="2800" dirty="0">
                <a:solidFill>
                  <a:schemeClr val="accent5"/>
                </a:solidFill>
              </a:rPr>
              <a:t>.</a:t>
            </a:r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36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При подготовке и проведении ВПР, а также заполнении форм сбора фактические наименования (литеры) классов не используются. Наименования классов обозначаются их порядковыми номерами (класс № 1, класс № 2 и т.д.). </a:t>
            </a:r>
          </a:p>
        </p:txBody>
      </p:sp>
    </p:spTree>
    <p:extLst>
      <p:ext uri="{BB962C8B-B14F-4D97-AF65-F5344CB8AC3E}">
        <p14:creationId xmlns:p14="http://schemas.microsoft.com/office/powerpoint/2010/main" val="251342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207573" cy="2945576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r>
              <a:rPr lang="ru-RU" sz="3100" dirty="0"/>
              <a:t>ВПР по учебным предметам проводятся по образцам и описаниям проверочных работ, представленным на сайте ФГБУ «ФИОКО».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7230" y="3179929"/>
            <a:ext cx="8925636" cy="3341426"/>
          </a:xfrm>
        </p:spPr>
        <p:txBody>
          <a:bodyPr>
            <a:normAutofit/>
          </a:bodyPr>
          <a:lstStyle/>
          <a:p>
            <a:endParaRPr lang="ru-RU" dirty="0"/>
          </a:p>
          <a:p>
            <a:pPr algn="just"/>
            <a:r>
              <a:rPr lang="ru-RU" dirty="0"/>
              <a:t> На выполнение проверочной работы отводится один урок, продолжительностью не более 45 минут, или два урока, не более 45 минут каждый. </a:t>
            </a:r>
            <a:endParaRPr lang="ru-RU" dirty="0" smtClean="0"/>
          </a:p>
          <a:p>
            <a:endParaRPr lang="ru-RU" dirty="0"/>
          </a:p>
          <a:p>
            <a:pPr algn="just"/>
            <a:r>
              <a:rPr lang="ru-RU" dirty="0"/>
              <a:t> Работы, рассчитанные на 2 урока, состоят из двух частей. На выполнение заданий каждой части отводится не более 45 минут. Задания первой и второй части могут выполняться в один день с перерывом не менее 10 минут или в разные дни. </a:t>
            </a:r>
          </a:p>
        </p:txBody>
      </p:sp>
    </p:spTree>
    <p:extLst>
      <p:ext uri="{BB962C8B-B14F-4D97-AF65-F5344CB8AC3E}">
        <p14:creationId xmlns:p14="http://schemas.microsoft.com/office/powerpoint/2010/main" val="3182252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Организатор в аудитории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Организатором в аудитории назначается педагогический работник, не работающий в данном классе и не являющийся педагогом по предмету, по </a:t>
            </a:r>
            <a:r>
              <a:rPr lang="ru-RU" dirty="0" smtClean="0"/>
              <a:t>которому проводится </a:t>
            </a:r>
            <a:r>
              <a:rPr lang="ru-RU" dirty="0"/>
              <a:t>проверочная работа. На каждую аудиторию, в которой проводятся проверочные работы, назначается один организатор. </a:t>
            </a:r>
            <a:endParaRPr lang="ru-RU" dirty="0" smtClean="0"/>
          </a:p>
          <a:p>
            <a:pPr algn="just"/>
            <a:r>
              <a:rPr lang="ru-RU" dirty="0"/>
              <a:t>Организаторам в аудиториях и участникам ВПР во время проведения проверочной работы запрещается пользоваться гаджетами (звук мобильного телефона должен быть выключен), электронно-вычислительной техникой, фото-, аудио-, видеоаппаратурой, справочными материалами </a:t>
            </a:r>
          </a:p>
        </p:txBody>
      </p:sp>
    </p:spTree>
    <p:extLst>
      <p:ext uri="{BB962C8B-B14F-4D97-AF65-F5344CB8AC3E}">
        <p14:creationId xmlns:p14="http://schemas.microsoft.com/office/powerpoint/2010/main" val="314439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При выполнении работы участники ВПР могут использовать дополнительные материалы, перечень которых указан в инструкции на титульном листе проверочной работы по соответствующему предмету </a:t>
            </a:r>
            <a:endParaRPr lang="ru-RU" sz="2800" dirty="0" smtClean="0"/>
          </a:p>
          <a:p>
            <a:pPr algn="just"/>
            <a:r>
              <a:rPr lang="ru-RU" sz="2800" dirty="0"/>
              <a:t>Работа может выполняться синей или черной ручками, которые обычно используются обучающимися на уроках </a:t>
            </a:r>
          </a:p>
        </p:txBody>
      </p:sp>
    </p:spTree>
    <p:extLst>
      <p:ext uri="{BB962C8B-B14F-4D97-AF65-F5344CB8AC3E}">
        <p14:creationId xmlns:p14="http://schemas.microsoft.com/office/powerpoint/2010/main" val="384283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Проводит инструктаж (не более 5 мин.) (текст размещен в инструктивных материалах). 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Проверяет, чтобы каждый участник записал выданный ему код в специально отведенное поле в верхней правой части каждого листа с заданиями. 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В процессе проведения работы заполняет бумажный протокол, в котором фиксирует код участника, который он записал в работе, в таблице рядом с ФИО участника. </a:t>
            </a:r>
          </a:p>
          <a:p>
            <a:pPr algn="just"/>
            <a:r>
              <a:rPr lang="ru-RU" dirty="0" smtClean="0"/>
              <a:t>По </a:t>
            </a:r>
            <a:r>
              <a:rPr lang="ru-RU" dirty="0"/>
              <a:t>окончании проведения проверочной работы собирает работы участников и передает их ответственному организатору в ОО. </a:t>
            </a:r>
          </a:p>
        </p:txBody>
      </p:sp>
    </p:spTree>
    <p:extLst>
      <p:ext uri="{BB962C8B-B14F-4D97-AF65-F5344CB8AC3E}">
        <p14:creationId xmlns:p14="http://schemas.microsoft.com/office/powerpoint/2010/main" val="67775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Эксперт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Список экспертов по проверке работ формирует ОО из числа педагогических работников, работающих в ОО и обладающих навыками оценки образовательных достижений обучающихся. </a:t>
            </a:r>
          </a:p>
          <a:p>
            <a:pPr algn="just"/>
            <a:r>
              <a:rPr lang="ru-RU" dirty="0" smtClean="0"/>
              <a:t>При </a:t>
            </a:r>
            <a:r>
              <a:rPr lang="ru-RU" dirty="0"/>
              <a:t>проведении проверки работ: 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Оценивает работы в соответствии с полученными критериями оценивания; </a:t>
            </a:r>
          </a:p>
          <a:p>
            <a:pPr algn="just"/>
            <a:r>
              <a:rPr lang="ru-RU" dirty="0" smtClean="0"/>
              <a:t>Вносит </a:t>
            </a:r>
            <a:r>
              <a:rPr lang="ru-RU" dirty="0"/>
              <a:t>баллы за каждое задание в специальное квадратное поле с пунктирной границей слева от соответствующего задания: </a:t>
            </a:r>
          </a:p>
          <a:p>
            <a:pPr algn="just"/>
            <a:r>
              <a:rPr lang="ru-RU" dirty="0"/>
              <a:t>- если участник не приступал к выполнению заданий, то в квадратное поле с пунктирной границей слева от соответствующего задания вносится «Х» (решение и ответ отсутствуют</a:t>
            </a:r>
            <a:r>
              <a:rPr lang="ru-RU" dirty="0" smtClean="0"/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96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Эксперт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 </a:t>
            </a:r>
            <a:r>
              <a:rPr lang="ru-RU" sz="2800" dirty="0"/>
              <a:t>если какие-либо задания не могли быть выполнены целым классом по причинам, связанным с отсутствием соответствующей темы в реализуемой школой образовательной программе, всем обучающимся класса за данное задание вместо балла выставляется значение «н/п» («тема не пройдена») (в 4 классах </a:t>
            </a:r>
            <a:r>
              <a:rPr lang="ru-RU" sz="2800" dirty="0" err="1"/>
              <a:t>непройденных</a:t>
            </a:r>
            <a:r>
              <a:rPr lang="ru-RU" sz="2800" dirty="0"/>
              <a:t> тем быть не может</a:t>
            </a:r>
            <a:r>
              <a:rPr lang="ru-RU" sz="2800" dirty="0" smtClean="0"/>
              <a:t>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562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Независимые наблюдатели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В целях обеспечения соблюдения правил проведения и объективности результатов ВПР </a:t>
            </a:r>
            <a:r>
              <a:rPr lang="ru-RU" sz="2800" b="1" dirty="0"/>
              <a:t>по решению ОИВ </a:t>
            </a:r>
            <a:r>
              <a:rPr lang="ru-RU" sz="2800" dirty="0"/>
              <a:t>привлекаются независимые наблюдатели, не имеющие личной заинтересованности, которая может повлиять на надлежащее и беспристрастное осуществление наблюдения. </a:t>
            </a:r>
          </a:p>
        </p:txBody>
      </p:sp>
    </p:spTree>
    <p:extLst>
      <p:ext uri="{BB962C8B-B14F-4D97-AF65-F5344CB8AC3E}">
        <p14:creationId xmlns:p14="http://schemas.microsoft.com/office/powerpoint/2010/main" val="125823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Независимые наблюдатели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/>
              <a:t>В качестве независимых наблюдателей могут привлекаться представители ОИВ или органов местного самоуправления муниципальных районов, муниципальных округов и городских округов по решению вопросов местного значения в сфере образования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296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Независимые наблюдатели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/>
              <a:t>Свободно передвигаются по территории ОО, задействованной при проведении ВПР, включая аудитории проведения ВПР. В случае выявления нарушений порядка проведения ВПР независимые наблюдатели составляют служебную записку в свободной форме с изложением обстоятельств выявленных нарушений порядка проведения ВПР и по </a:t>
            </a:r>
            <a:r>
              <a:rPr lang="ru-RU" sz="2400" dirty="0" smtClean="0"/>
              <a:t>окончании </a:t>
            </a:r>
            <a:r>
              <a:rPr lang="ru-RU" sz="2400" dirty="0"/>
              <a:t>проведения ВПР в ОО в этот же день передают </a:t>
            </a:r>
            <a:r>
              <a:rPr lang="ru-RU" sz="2400" dirty="0" err="1"/>
              <a:t>еѐ</a:t>
            </a:r>
            <a:r>
              <a:rPr lang="ru-RU" sz="2400" dirty="0"/>
              <a:t> </a:t>
            </a:r>
            <a:r>
              <a:rPr lang="ru-RU" sz="2400" dirty="0" smtClean="0"/>
              <a:t> региональному/муниципальному </a:t>
            </a:r>
            <a:r>
              <a:rPr lang="ru-RU" sz="2400" dirty="0"/>
              <a:t>координатору. </a:t>
            </a:r>
          </a:p>
        </p:txBody>
      </p:sp>
    </p:spTree>
    <p:extLst>
      <p:ext uri="{BB962C8B-B14F-4D97-AF65-F5344CB8AC3E}">
        <p14:creationId xmlns:p14="http://schemas.microsoft.com/office/powerpoint/2010/main" val="16931793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dirty="0"/>
              <a:t>Консультирование экспертов по вопросам проверки и оценивания ответов участников ВПР осуществляется посредством предоставления доступа к инструктивным материалам, </a:t>
            </a:r>
            <a:r>
              <a:rPr lang="ru-RU" sz="2400" dirty="0" err="1"/>
              <a:t>размещѐнным</a:t>
            </a:r>
            <a:r>
              <a:rPr lang="ru-RU" sz="2400" dirty="0"/>
              <a:t> в ЛК ГИС ФИС ОКО, а также посредством предоставления доступа к разделу «Форум экспертов ВПР» в ГИС ФИС ОКО </a:t>
            </a:r>
            <a:r>
              <a:rPr lang="ru-RU" sz="2400" dirty="0">
                <a:solidFill>
                  <a:srgbClr val="FF0000"/>
                </a:solidFill>
              </a:rPr>
              <a:t>https://help-fisoko.obrnadzor.gov.ru/</a:t>
            </a:r>
            <a:r>
              <a:rPr lang="ru-RU" sz="2400" dirty="0">
                <a:solidFill>
                  <a:schemeClr val="accent5"/>
                </a:solidFill>
              </a:rPr>
              <a:t> </a:t>
            </a:r>
            <a:r>
              <a:rPr lang="ru-RU" sz="2400" dirty="0"/>
              <a:t>или по электронной почте </a:t>
            </a:r>
            <a:r>
              <a:rPr lang="ru-RU" sz="2400" dirty="0">
                <a:solidFill>
                  <a:srgbClr val="FF0000"/>
                </a:solidFill>
              </a:rPr>
              <a:t>vprhelp@fioco.ru</a:t>
            </a:r>
            <a:r>
              <a:rPr lang="ru-RU" sz="2400" dirty="0"/>
              <a:t> , где каждый эксперт может задать вопрос федеральному организатору и получить ответ.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47241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000" dirty="0" smtClean="0"/>
          </a:p>
          <a:p>
            <a:pPr algn="ctr"/>
            <a:endParaRPr lang="ru-RU" sz="4000" dirty="0"/>
          </a:p>
          <a:p>
            <a:pPr algn="ctr"/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32706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algn="just"/>
            <a:r>
              <a:rPr lang="ru-RU" sz="2800" dirty="0"/>
              <a:t> </a:t>
            </a:r>
            <a:r>
              <a:rPr lang="ru-RU" sz="2800" b="1" dirty="0"/>
              <a:t>Если проверочная работа состоит из двух частей, </a:t>
            </a:r>
            <a:r>
              <a:rPr lang="ru-RU" sz="2800" dirty="0"/>
              <a:t>участник должен выполнить обе части работы. </a:t>
            </a:r>
            <a:r>
              <a:rPr lang="ru-RU" sz="2800" b="1" dirty="0"/>
              <a:t>Результаты работ участников, выполнивших только одну часть (первую или вторую), не учитываются при обработке и не предоставляются в разделе «Аналитика»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53340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/>
              <a:t>В соответствии с пунктом 14 Правил обучающиеся с ограниченными возможностями здоровья принимают участие в мероприятиях по оценке качества образования по решению образовательных организаций, указанных в пункте 7 Правил, с согласия родителей (законных представителей) и с учетом особенностей состояния здоровья и психофизического развития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1116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4830" y="1811977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Пунктом 8 Правил предусмотрена возможность использования ВПР в качестве мероприятий текущего контроля успеваемости и промежуточной аттестации обучающихся, проводимых в рамках реализации образовательной программы </a:t>
            </a:r>
            <a:endParaRPr lang="ru-RU" sz="2400" dirty="0" smtClean="0"/>
          </a:p>
          <a:p>
            <a:pPr algn="just"/>
            <a:r>
              <a:rPr lang="ru-RU" sz="2400" dirty="0"/>
              <a:t>Решение о выставлении отметок обучающимся в журнал по результатам ВПР и иных формах использования результатов ВПР в рамках образовательного процесса принимает ОО в соответствии с установленной действующим законодательством Российской Федерации в сфере образования компетенцией </a:t>
            </a:r>
          </a:p>
        </p:txBody>
      </p:sp>
    </p:spTree>
    <p:extLst>
      <p:ext uri="{BB962C8B-B14F-4D97-AF65-F5344CB8AC3E}">
        <p14:creationId xmlns:p14="http://schemas.microsoft.com/office/powerpoint/2010/main" val="21520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/>
              <a:t>Не предусмотрено обязательное выполнение работы в другой день, если в день проведения ВПР обучающийся отсутствовал по какой-либо причине. Не предусмотрено повторное выполнение проверочной работы. </a:t>
            </a:r>
            <a:endParaRPr lang="ru-RU" sz="3600" dirty="0" smtClean="0"/>
          </a:p>
          <a:p>
            <a:pPr algn="just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5481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/>
              <a:t>Наименования классов обозначаются их порядковыми номерами (фактические наименования (литеры) классов не используются). </a:t>
            </a:r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3486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/>
              <a:t>Доступ к скачиванию материалов проверочных работ в ЛК ГИС ФИС ОКО открывается не позднее 09:00 по местному времени за два рабочих дня до даты проведения работы. Архивы с материалами проверочных работ будут доступны в течение трех рабочих дней после дня проведения </a:t>
            </a:r>
          </a:p>
        </p:txBody>
      </p:sp>
    </p:spTree>
    <p:extLst>
      <p:ext uri="{BB962C8B-B14F-4D97-AF65-F5344CB8AC3E}">
        <p14:creationId xmlns:p14="http://schemas.microsoft.com/office/powerpoint/2010/main" val="342051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Проведение ВПР в 4-8 и 10 классах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В ВПР принимают участие: </a:t>
            </a:r>
          </a:p>
          <a:p>
            <a:pPr algn="just"/>
            <a:r>
              <a:rPr lang="ru-RU" sz="2800" dirty="0"/>
              <a:t>- в 4 классах по предметам «Русский язык», «Математика» все обучающиеся параллели; один предмет («Окружающий мир», «Литературное чтение», «Иностранный (</a:t>
            </a:r>
            <a:r>
              <a:rPr lang="ru-RU" sz="2800" dirty="0" smtClean="0"/>
              <a:t>английский) </a:t>
            </a:r>
            <a:r>
              <a:rPr lang="ru-RU" sz="2800" dirty="0"/>
              <a:t>распределяется федеральным организатором для каждого класса на основе случайного </a:t>
            </a:r>
            <a:r>
              <a:rPr lang="ru-RU" sz="2800" dirty="0" smtClean="0"/>
              <a:t>выбора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237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91</TotalTime>
  <Words>1374</Words>
  <Application>Microsoft Office PowerPoint</Application>
  <PresentationFormat>Широкоэкранный</PresentationFormat>
  <Paragraphs>65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Ион</vt:lpstr>
      <vt:lpstr>  Порядок проведения всероссийских проверочных работ в 2025 году </vt:lpstr>
      <vt:lpstr>  ВПР по учебным предметам проводятся по образцам и описаниям проверочных работ, представленным на сайте ФГБУ «ФИОКО».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Проведение ВПР в 4-8 и 10 классах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Проведение ВПР в 4–8 и 10 классах по предметам на основе случайного выбора </vt:lpstr>
      <vt:lpstr>Проведение ВПР по предмету «Иностранный  язык» </vt:lpstr>
      <vt:lpstr>Проведение ВПР по предмету «Информатика» </vt:lpstr>
      <vt:lpstr>Презентация PowerPoint</vt:lpstr>
      <vt:lpstr>Презентация PowerPoint</vt:lpstr>
      <vt:lpstr>Организатор в аудитории </vt:lpstr>
      <vt:lpstr>Презентация PowerPoint</vt:lpstr>
      <vt:lpstr>Презентация PowerPoint</vt:lpstr>
      <vt:lpstr>Эксперт </vt:lpstr>
      <vt:lpstr>Эксперт </vt:lpstr>
      <vt:lpstr>Независимые наблюдатели </vt:lpstr>
      <vt:lpstr>Независимые наблюдатели </vt:lpstr>
      <vt:lpstr>Независимые наблюдатели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проведения всероссийских проверочных работ в 2025 году</dc:title>
  <dc:creator>user</dc:creator>
  <cp:lastModifiedBy>Учетная запись Майкрософт</cp:lastModifiedBy>
  <cp:revision>11</cp:revision>
  <dcterms:created xsi:type="dcterms:W3CDTF">2025-02-22T05:55:42Z</dcterms:created>
  <dcterms:modified xsi:type="dcterms:W3CDTF">2025-04-26T14:20:16Z</dcterms:modified>
</cp:coreProperties>
</file>